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00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2194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97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798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00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2194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97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798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00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2194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97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798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00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2194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97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798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00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2194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97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798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LiveSlide Site</a:t>
            </a:r>
          </a:p>
          <a:p>
            <a:pPr/>
            <a:r>
              <a:t>https://www.mentimeter.com/s/9908421cb932f704956dfbb631bbfaad/293d7b1d17dc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/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/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/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56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5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b="0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 fontScale="100000" lnSpcReduction="0"/>
          </a:bodyPr>
          <a:lstStyle>
            <a:lvl1pPr algn="ctr">
              <a:lnSpc>
                <a:spcPct val="90000"/>
              </a:lnSpc>
              <a:defRPr b="0"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/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 fontScale="100000" lnSpcReduction="0"/>
          </a:bodyPr>
          <a:lstStyle>
            <a:lvl1pPr>
              <a:lnSpc>
                <a:spcPct val="90000"/>
              </a:lnSpc>
              <a:defRPr b="0" sz="36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 fontScale="100000" lnSpcReduction="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 defTabSz="1097280">
              <a:defRPr b="0" sz="5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 fontScale="100000" lnSpcReduction="0"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b="0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Relationship Id="rId3" Type="http://schemas.openxmlformats.org/officeDocument/2006/relationships/image" Target="../media/image2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Relationship Id="rId3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5.xml"/><Relationship Id="rId3" Type="http://schemas.openxmlformats.org/officeDocument/2006/relationships/image" Target="../media/image2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b="1" sz="4600">
                <a:solidFill>
                  <a:srgbClr val="C00000"/>
                </a:solidFill>
              </a:defRPr>
            </a:pPr>
            <a:r>
              <a:t>Cryptography Fundamentals</a:t>
            </a:r>
          </a:p>
          <a:p>
            <a:pPr algn="l">
              <a:defRPr b="1" sz="4600">
                <a:solidFill>
                  <a:srgbClr val="C00000"/>
                </a:solidFill>
              </a:defRPr>
            </a:pPr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Traditional ciphers.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Frequency Analysis.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Operators and GCD.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Encoding.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Big Integers.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Random Numbers.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Key-based Encryption.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br>
              <a:rPr b="0" sz="2000"/>
            </a:br>
            <a:br>
              <a:rPr b="0" sz="2000"/>
            </a:br>
            <a:r>
              <a:rPr sz="3200">
                <a:solidFill>
                  <a:srgbClr val="000000"/>
                </a:solidFill>
              </a:rPr>
              <a:t>Prof Bill Buchanan</a:t>
            </a:r>
            <a:br>
              <a:rPr sz="3200">
                <a:solidFill>
                  <a:srgbClr val="000000"/>
                </a:solidFill>
              </a:rPr>
            </a:br>
            <a:r>
              <a:rPr b="0" sz="2000"/>
              <a:t>http://asecuritysite.com/encryption</a:t>
            </a:r>
            <a:br>
              <a:rPr b="0" sz="20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37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1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is"/>
          <p:cNvSpPr txBox="1"/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is</a:t>
            </a:r>
          </a:p>
        </p:txBody>
      </p:sp>
      <p:graphicFrame>
        <p:nvGraphicFramePr>
          <p:cNvPr id="145" name="3D Column Chart"/>
          <p:cNvGraphicFramePr/>
          <p:nvPr/>
        </p:nvGraphicFramePr>
        <p:xfrm>
          <a:off x="4534394" y="2158596"/>
          <a:ext cx="4326723" cy="43296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7312" y="549275"/>
            <a:ext cx="4186238" cy="71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arting…"/>
          <p:cNvSpPr txBox="1"/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514350" indent="-514350">
              <a:buAutoNum type="arabicPeriod" startAt="1"/>
            </a:pPr>
            <a:r>
              <a:t>starting</a:t>
            </a:r>
          </a:p>
          <a:p>
            <a:pPr marL="514350" indent="-514350">
              <a:buAutoNum type="arabicPeriod" startAt="1"/>
            </a:pPr>
            <a:r>
              <a:t>foxtrot</a:t>
            </a:r>
          </a:p>
          <a:p>
            <a:pPr marL="514350" indent="-514350">
              <a:buAutoNum type="arabicPeriod" startAt="1"/>
            </a:pPr>
            <a:r>
              <a:t>inverts</a:t>
            </a:r>
          </a:p>
          <a:p>
            <a:pPr marL="514350" indent="-514350">
              <a:buAutoNum type="arabicPeriod" startAt="1"/>
            </a:pPr>
            <a:r>
              <a:t>inkwell</a:t>
            </a:r>
          </a:p>
        </p:txBody>
      </p:sp>
      <p:pic>
        <p:nvPicPr>
          <p:cNvPr id="148" name="Pigpen" descr="Pigp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0" y="4076700"/>
            <a:ext cx="2898775" cy="237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DADGDDDXVGDVAX"/>
          <p:cNvSpPr txBox="1"/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is DADGDDDXVGDVAX</a:t>
            </a:r>
          </a:p>
        </p:txBody>
      </p:sp>
      <p:graphicFrame>
        <p:nvGraphicFramePr>
          <p:cNvPr id="151" name="3D Column Chart"/>
          <p:cNvGraphicFramePr/>
          <p:nvPr/>
        </p:nvGraphicFramePr>
        <p:xfrm>
          <a:off x="4534394" y="2158596"/>
          <a:ext cx="4326723" cy="43296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52" name="lighter…"/>
          <p:cNvSpPr txBox="1"/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514350" indent="-514350">
              <a:buAutoNum type="arabicPeriod" startAt="1"/>
            </a:pPr>
            <a:r>
              <a:t>lighter</a:t>
            </a:r>
          </a:p>
          <a:p>
            <a:pPr marL="514350" indent="-514350">
              <a:buAutoNum type="arabicPeriod" startAt="1"/>
            </a:pPr>
            <a:r>
              <a:t>listens</a:t>
            </a:r>
          </a:p>
          <a:p>
            <a:pPr marL="514350" indent="-514350">
              <a:buAutoNum type="arabicPeriod" startAt="1"/>
            </a:pPr>
            <a:r>
              <a:t>lothian</a:t>
            </a:r>
          </a:p>
          <a:p>
            <a:pPr marL="514350" indent="-514350">
              <a:buAutoNum type="arabicPeriod" startAt="1"/>
            </a:pPr>
            <a:r>
              <a:t>likelier</a:t>
            </a:r>
          </a:p>
        </p:txBody>
      </p:sp>
      <p:pic>
        <p:nvPicPr>
          <p:cNvPr id="153" name="Pigpen" descr="Pigp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987" y="4292600"/>
            <a:ext cx="4535488" cy="112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ith Playfair, what will “HE” be coded as:"/>
          <p:cNvSpPr txBox="1"/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With Playfair, what will “HE” be coded as:</a:t>
            </a:r>
          </a:p>
        </p:txBody>
      </p:sp>
      <p:graphicFrame>
        <p:nvGraphicFramePr>
          <p:cNvPr id="156" name="3D Column Chart"/>
          <p:cNvGraphicFramePr/>
          <p:nvPr/>
        </p:nvGraphicFramePr>
        <p:xfrm>
          <a:off x="4534394" y="2158596"/>
          <a:ext cx="4326723" cy="43296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57" name="IK…"/>
          <p:cNvSpPr txBox="1"/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514350" indent="-514350">
              <a:buAutoNum type="arabicPeriod" startAt="1"/>
            </a:pPr>
            <a:r>
              <a:t>IK</a:t>
            </a:r>
          </a:p>
          <a:p>
            <a:pPr marL="514350" indent="-514350">
              <a:buAutoNum type="arabicPeriod" startAt="1"/>
            </a:pPr>
            <a:r>
              <a:t>KI</a:t>
            </a:r>
          </a:p>
          <a:p>
            <a:pPr marL="514350" indent="-514350">
              <a:buAutoNum type="arabicPeriod" startAt="1"/>
            </a:pPr>
            <a:r>
              <a:t>DN</a:t>
            </a:r>
          </a:p>
          <a:p>
            <a:pPr marL="514350" indent="-514350">
              <a:buAutoNum type="arabicPeriod" startAt="1"/>
            </a:pPr>
            <a:r>
              <a:t>ND</a:t>
            </a:r>
          </a:p>
          <a:p>
            <a:pPr marL="514350" indent="-514350">
              <a:buAutoNum type="arabicPeriod" startAt="1"/>
            </a:pPr>
            <a:r>
              <a:t>PL</a:t>
            </a:r>
          </a:p>
        </p:txBody>
      </p:sp>
      <p:pic>
        <p:nvPicPr>
          <p:cNvPr id="158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662" y="4151312"/>
            <a:ext cx="2152651" cy="25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61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65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ith Caesar Code, how many codes are uniquely possible?"/>
          <p:cNvSpPr txBox="1"/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With Caesar Code, how many codes are uniquely possible?</a:t>
            </a:r>
          </a:p>
        </p:txBody>
      </p:sp>
      <p:graphicFrame>
        <p:nvGraphicFramePr>
          <p:cNvPr id="169" name="3D Column Chart"/>
          <p:cNvGraphicFramePr/>
          <p:nvPr/>
        </p:nvGraphicFramePr>
        <p:xfrm>
          <a:off x="4534394" y="2158596"/>
          <a:ext cx="4326723" cy="43296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70" name="24…"/>
          <p:cNvSpPr txBox="1"/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514350" indent="-514350">
              <a:buAutoNum type="arabicPeriod" startAt="1"/>
            </a:pPr>
            <a:r>
              <a:t>24</a:t>
            </a:r>
          </a:p>
          <a:p>
            <a:pPr marL="514350" indent="-514350">
              <a:buAutoNum type="arabicPeriod" startAt="1"/>
            </a:pPr>
            <a:r>
              <a:t>25</a:t>
            </a:r>
          </a:p>
          <a:p>
            <a:pPr marL="514350" indent="-514350">
              <a:buAutoNum type="arabicPeriod" startAt="1"/>
            </a:pPr>
            <a:r>
              <a:t>26</a:t>
            </a:r>
          </a:p>
          <a:p>
            <a:pPr marL="514350" indent="-514350">
              <a:buAutoNum type="arabicPeriod" startAt="1"/>
            </a:pPr>
            <a:r>
              <a:t>256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was the plain text for the message"/>
          <p:cNvSpPr txBox="1"/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was the plain text for the message</a:t>
            </a:r>
          </a:p>
        </p:txBody>
      </p:sp>
      <p:graphicFrame>
        <p:nvGraphicFramePr>
          <p:cNvPr id="173" name="3D Column Chart"/>
          <p:cNvGraphicFramePr/>
          <p:nvPr/>
        </p:nvGraphicFramePr>
        <p:xfrm>
          <a:off x="4534394" y="2158596"/>
          <a:ext cx="4326723" cy="43296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74" name="apple…"/>
          <p:cNvSpPr txBox="1"/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514350" indent="-514350">
              <a:buAutoNum type="arabicPeriod" startAt="1"/>
            </a:pPr>
            <a:r>
              <a:t>apple</a:t>
            </a:r>
          </a:p>
          <a:p>
            <a:pPr marL="514350" indent="-514350">
              <a:buAutoNum type="arabicPeriod" startAt="1"/>
            </a:pPr>
            <a:r>
              <a:t>hello</a:t>
            </a:r>
          </a:p>
          <a:p>
            <a:pPr marL="514350" indent="-514350">
              <a:buAutoNum type="arabicPeriod" startAt="1"/>
            </a:pPr>
            <a:r>
              <a:t>ankle</a:t>
            </a:r>
          </a:p>
          <a:p>
            <a:pPr marL="514350" indent="-514350">
              <a:buAutoNum type="arabicPeriod" startAt="1"/>
            </a:pPr>
            <a:r>
              <a:t>solid</a:t>
            </a:r>
          </a:p>
        </p:txBody>
      </p:sp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6012" y="5084762"/>
            <a:ext cx="2857501" cy="12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7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/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pPr/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8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8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9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94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9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0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0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1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/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14" name="Body"/>
          <p:cNvSpPr txBox="1"/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 </a:t>
            </a:r>
          </a:p>
        </p:txBody>
      </p:sp>
      <p:sp>
        <p:nvSpPr>
          <p:cNvPr id="21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09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2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23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2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3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34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3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4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4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5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51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54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5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13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14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6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6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7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74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7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79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8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8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9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94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9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17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1"/>
          <p:cNvSpPr txBox="1"/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t>Cryptography Fundamentals</a:t>
            </a:r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Traditional ciphers.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Frequency Analysis.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Operators and GCD.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Encoding.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Big Integers.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Random Numbers.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Key-based Encryption.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br>
              <a:rPr b="0" sz="1940"/>
            </a:br>
            <a:br>
              <a:rPr b="0" sz="1940"/>
            </a:br>
            <a:r>
              <a:rPr sz="3104">
                <a:solidFill>
                  <a:srgbClr val="000000"/>
                </a:solidFill>
              </a:rPr>
              <a:t>Prof Bill Buchanan OBE</a:t>
            </a:r>
            <a:br>
              <a:rPr b="0" sz="1940"/>
            </a:br>
            <a:r>
              <a:rPr b="0" sz="1940"/>
              <a:t>http://asecuritysite.com/encryption</a:t>
            </a:r>
            <a:r>
              <a:t> </a:t>
            </a:r>
            <a:br/>
            <a:br>
              <a:rPr b="0" sz="1940"/>
            </a:b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br>
              <a:rPr b="0" sz="194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lide.url=https://www.mentimeter.com/s/9908421cb932f704956dfbb631bbfaad/293d7b1d17dc" descr="slide.url=https://www.mentimeter.com/s/9908421cb932f704956dfbb631bbfaad/293d7b1d17d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1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5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9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33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